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6d1c6323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6d1c6323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00e1c3d6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00e1c3d6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00e1c3d6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00e1c3d6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00e1c3d6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00e1c3d6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0e1c3d6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0e1c3d6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fdcecd00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fdcecd00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dd09dd6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dd09dd6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dd09dd6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dd09dd6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dd09dd6d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dd09dd6d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dd09dd6d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dd09dd6d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6d1c632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6d1c632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dd09c70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dd09c70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dd09c70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dd09c70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dd09c706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dd09c706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06f09aa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06f09aa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dd09dd6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dd09dd6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6d1c6323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6d1c6323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ff8d72f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ff8d72f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dbfa90a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dbfa90a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6d1c63231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6d1c6323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6d1c6323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6d1c6323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6d1c6323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6d1c6323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dcecd00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dcecd00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combinazione lineare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mw9sgRFjDfh7yUe6CI65e76E3-h1bFAc/view" TargetMode="External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1.gif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03250" y="1926850"/>
            <a:ext cx="6388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4200"/>
              <a:t>M</a:t>
            </a:r>
            <a:r>
              <a:rPr b="1" i="1" lang="it" sz="4200"/>
              <a:t>odellazione Grafica computazionale 2D e 3D</a:t>
            </a:r>
            <a:endParaRPr b="1" i="1" sz="4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76050" y="3856700"/>
            <a:ext cx="2867700" cy="1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>
                <a:solidFill>
                  <a:srgbClr val="595959"/>
                </a:solidFill>
              </a:rPr>
              <a:t>Autori: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>
                <a:solidFill>
                  <a:srgbClr val="595959"/>
                </a:solidFill>
              </a:rPr>
              <a:t>Anna Lamboglia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>
                <a:solidFill>
                  <a:srgbClr val="595959"/>
                </a:solidFill>
              </a:rPr>
              <a:t>Agostino Vitaglione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800">
                <a:solidFill>
                  <a:srgbClr val="595959"/>
                </a:solidFill>
              </a:rPr>
              <a:t>Mario Vitaglione</a:t>
            </a:r>
            <a:endParaRPr i="1" sz="1800">
              <a:solidFill>
                <a:srgbClr val="595959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452250" y="889525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0"/>
            <a:ext cx="2619111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50" y="1815938"/>
            <a:ext cx="1511625" cy="15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Non solo lati positivi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741000" y="1256550"/>
            <a:ext cx="7662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it">
                <a:solidFill>
                  <a:schemeClr val="dk1"/>
                </a:solidFill>
              </a:rPr>
              <a:t>Vi è la necessità di conservare più informazioni anche per curve e superfici tradizionali. Per esempio, per rappresentare una circonferenza usando un quadrato circoscritto servono 7 punti di controllo e 10 nodi.  </a:t>
            </a:r>
            <a:endParaRPr i="1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>
                <a:solidFill>
                  <a:schemeClr val="dk1"/>
                </a:solidFill>
              </a:rPr>
              <a:t>In una rappresentazione tradizionale basterebbero il centro, il raggio e il vettore normale al piano contenente la circonferenza. In grafica 3D bisognerebbe utilizzare 38 punti.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it">
                <a:solidFill>
                  <a:schemeClr val="dk1"/>
                </a:solidFill>
              </a:rPr>
              <a:t>Alcune interrogazioni sono più facili con le tecniche tradizionali piuttosto che con le NURBS. Per  esempio  è  più  difficile  individuare  l’intersezione  tra  due  superfici,  trovare  punti  di tangenza...</a:t>
            </a:r>
            <a:endParaRPr i="1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it">
                <a:solidFill>
                  <a:schemeClr val="dk1"/>
                </a:solidFill>
              </a:rPr>
              <a:t>Uno sbagliato uso dei pesi dei punti di controllo può portare ad una cattiva parametrizzazione.</a:t>
            </a:r>
            <a:endParaRPr i="1" sz="750">
              <a:solidFill>
                <a:schemeClr val="dk1"/>
              </a:solidFill>
              <a:highlight>
                <a:srgbClr val="E4E8EE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23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Proprietà delle NURBS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253825" y="730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it"/>
              <a:t>Generalizzazione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Se w</a:t>
            </a:r>
            <a:r>
              <a:rPr baseline="-25000" i="1" lang="it"/>
              <a:t>i</a:t>
            </a:r>
            <a:r>
              <a:rPr i="1" lang="it"/>
              <a:t> = 1 </a:t>
            </a:r>
            <a:r>
              <a:rPr i="1" lang="it"/>
              <a:t> ∀ i,</a:t>
            </a:r>
            <a:r>
              <a:rPr i="1" lang="it"/>
              <a:t> allora</a:t>
            </a:r>
            <a:endParaRPr i="1"/>
          </a:p>
        </p:txBody>
      </p:sp>
      <p:sp>
        <p:nvSpPr>
          <p:cNvPr id="172" name="Google Shape;172;p23"/>
          <p:cNvSpPr txBox="1"/>
          <p:nvPr/>
        </p:nvSpPr>
        <p:spPr>
          <a:xfrm>
            <a:off x="330025" y="1600100"/>
            <a:ext cx="13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2.</a:t>
            </a:r>
            <a:r>
              <a:rPr lang="it"/>
              <a:t>     </a:t>
            </a:r>
            <a:r>
              <a:rPr b="1" i="1" lang="it"/>
              <a:t>Località</a:t>
            </a:r>
            <a:r>
              <a:rPr lang="it"/>
              <a:t>: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330025" y="2142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3.    </a:t>
            </a:r>
            <a:r>
              <a:rPr b="1" i="1" lang="it"/>
              <a:t>Partizionamento dell'unità</a:t>
            </a:r>
            <a:r>
              <a:rPr i="1" lang="it"/>
              <a:t>:</a:t>
            </a:r>
            <a:r>
              <a:rPr lang="it"/>
              <a:t> </a:t>
            </a:r>
            <a:endParaRPr/>
          </a:p>
        </p:txBody>
      </p:sp>
      <p:pic>
        <p:nvPicPr>
          <p:cNvPr descr="&lt;math xmlns=&quot;http://www.w3.org/1998/Math/MathML&quot;&gt;&lt;munder&gt;&lt;mo&gt;&amp;#x2211;&lt;/mo&gt;&lt;mi&gt;i&lt;/mi&gt;&lt;/munder&gt;&lt;msub&gt;&lt;mi&gt;R&lt;/mi&gt;&lt;mrow&gt;&lt;mi&gt;i&lt;/mi&gt;&lt;mo&gt;,&lt;/mo&gt;&lt;mi&gt;p&lt;/mi&gt;&lt;/mrow&gt;&lt;/msub&gt;&lt;mo&gt;=&lt;/mo&gt;&lt;mn&gt;1&lt;/mn&gt;&lt;/math&gt;" id="174" name="Google Shape;174;p23" title="sum for i of R subscript i comma p end subscript equals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174" y="2144050"/>
            <a:ext cx="1076442" cy="46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3"/>
          <p:cNvCxnSpPr/>
          <p:nvPr/>
        </p:nvCxnSpPr>
        <p:spPr>
          <a:xfrm flipH="1" rot="10800000">
            <a:off x="1601725" y="1798700"/>
            <a:ext cx="660900" cy="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3"/>
          <p:cNvSpPr txBox="1"/>
          <p:nvPr/>
        </p:nvSpPr>
        <p:spPr>
          <a:xfrm>
            <a:off x="330025" y="2579800"/>
            <a:ext cx="22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4.   </a:t>
            </a:r>
            <a:r>
              <a:rPr i="1" lang="it"/>
              <a:t> </a:t>
            </a:r>
            <a:r>
              <a:rPr b="1" i="1" lang="it"/>
              <a:t>Differenziabilità</a:t>
            </a:r>
            <a:r>
              <a:rPr i="1" lang="it"/>
              <a:t>:</a:t>
            </a:r>
            <a:r>
              <a:rPr lang="it"/>
              <a:t> 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 flipH="1" rot="10800000">
            <a:off x="3069974" y="2377912"/>
            <a:ext cx="943200" cy="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3"/>
          <p:cNvSpPr txBox="1"/>
          <p:nvPr/>
        </p:nvSpPr>
        <p:spPr>
          <a:xfrm>
            <a:off x="634825" y="2814825"/>
            <a:ext cx="789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Tra i nodi, la curva appartiene a C</a:t>
            </a:r>
            <a:r>
              <a:rPr baseline="30000" lang="it">
                <a:solidFill>
                  <a:schemeClr val="dk1"/>
                </a:solidFill>
              </a:rPr>
              <a:t>∞</a:t>
            </a:r>
            <a:r>
              <a:rPr lang="it">
                <a:solidFill>
                  <a:schemeClr val="dk1"/>
                </a:solidFill>
              </a:rPr>
              <a:t>.  Sui nodi, la curva appartiene a C</a:t>
            </a:r>
            <a:r>
              <a:rPr baseline="30000" lang="it">
                <a:solidFill>
                  <a:schemeClr val="dk1"/>
                </a:solidFill>
              </a:rPr>
              <a:t>p−k</a:t>
            </a:r>
            <a:r>
              <a:rPr lang="it">
                <a:solidFill>
                  <a:schemeClr val="dk1"/>
                </a:solidFill>
              </a:rPr>
              <a:t>.  Ciò comporta che all’aumentare della molteplicità di un nodo, decresce il livello di continuità; inversamente, all’aumentare del grado p, quest’ultimo aumenta.</a:t>
            </a:r>
            <a:endParaRPr/>
          </a:p>
        </p:txBody>
      </p:sp>
      <p:pic>
        <p:nvPicPr>
          <p:cNvPr descr="&lt;math xmlns=&quot;http://www.w3.org/1998/Math/MathML&quot;&gt;&lt;mi&gt;R&lt;/mi&gt;&lt;mmultiscripts&gt;&lt;mo&gt;(&lt;/mo&gt;&lt;mprescripts/&gt;&lt;mrow&gt;&lt;mi&gt;i&lt;/mi&gt;&lt;mo&gt;,&lt;/mo&gt;&lt;mi&gt;p&lt;/mi&gt;&lt;/mrow&gt;&lt;none/&gt;&lt;/mmultiscripts&gt;&lt;mi&gt;u&lt;/mi&gt;&lt;mo&gt;;&lt;/mo&gt;&lt;msub&gt;&lt;mi&gt;w&lt;/mi&gt;&lt;mi&gt;i&lt;/mi&gt;&lt;/msub&gt;&lt;mo&gt;=&lt;/mo&gt;&lt;mn&gt;0&lt;/mn&gt;&lt;mo&gt;)&lt;/mo&gt;&lt;mo&gt;=&lt;/mo&gt;&lt;mn&gt;0&lt;/mn&gt;&lt;/math&gt;" id="179" name="Google Shape;179;p23" title="R left parenthesis presubscript i comma p end presubscript u semicolon w subscript i equals 0 right parenthesis equals 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925" y="3759600"/>
            <a:ext cx="1855133" cy="30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R&lt;/mi&gt;&lt;mrow&gt;&lt;mi&gt;i&lt;/mi&gt;&lt;mo&gt;,&lt;/mo&gt;&lt;mi&gt;p&lt;/mi&gt;&lt;/mrow&gt;&lt;/msub&gt;&lt;mo&gt;(&lt;/mo&gt;&lt;mi&gt;u&lt;/mi&gt;&lt;mo&gt;;&lt;/mo&gt;&lt;msub&gt;&lt;mi&gt;w&lt;/mi&gt;&lt;mi&gt;i&lt;/mi&gt;&lt;/msub&gt;&lt;mo&gt;&amp;#x2192;&lt;/mo&gt;&lt;mo&gt;+&lt;/mo&gt;&lt;mo&gt;&amp;#x221E;&lt;/mo&gt;&lt;mo&gt;)&lt;/mo&gt;&lt;mo&gt;=&lt;/mo&gt;&lt;mn&gt;1&lt;/mn&gt;&lt;/math&gt;" id="180" name="Google Shape;180;p23" title="R subscript i comma p end subscript left parenthesis u semicolon w subscript i rightwards arrow plus infinity right parenthesis equals 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925" y="4276471"/>
            <a:ext cx="2401499" cy="304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R&lt;/mi&gt;&lt;mrow&gt;&lt;mi&gt;i&lt;/mi&gt;&lt;mo&gt;,&lt;/mo&gt;&lt;mi&gt;p&lt;/mi&gt;&lt;/mrow&gt;&lt;/msub&gt;&lt;mo&gt;(&lt;/mo&gt;&lt;mi&gt;u&lt;/mi&gt;&lt;mo&gt;;&lt;/mo&gt;&lt;msub&gt;&lt;mi&gt;w&lt;/mi&gt;&lt;mi&gt;j&lt;/mi&gt;&lt;/msub&gt;&lt;mo&gt;&amp;#x2192;&lt;/mo&gt;&lt;mo&gt;+&lt;/mo&gt;&lt;mo&gt;&amp;#x221E;&lt;/mo&gt;&lt;mo&gt;)&lt;/mo&gt;&lt;mo&gt;=&lt;/mo&gt;&lt;mn&gt;0&lt;/mn&gt;&lt;mo&gt;&amp;#xA0;&amp;#xA0;&amp;#xA0;&amp;#xA0;&lt;/mo&gt;&lt;mi&gt;j&lt;/mi&gt;&lt;mo&gt;&amp;#x2260;&lt;/mo&gt;&lt;mi&gt;i&lt;/mi&gt;&lt;/math&gt;" id="181" name="Google Shape;181;p23" title="R subscript i comma p end subscript left parenthesis u semicolon w subscript j rightwards arrow plus infinity right parenthesis equals 0      j not equal to i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4475" y="3713068"/>
            <a:ext cx="3117950" cy="30383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330025" y="3713075"/>
            <a:ext cx="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5</a:t>
            </a:r>
            <a:r>
              <a:rPr i="1" lang="it"/>
              <a:t>.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6294075" y="653025"/>
            <a:ext cx="273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200"/>
              <a:t>dove gli 0 e gli 1 sono ripetuti con molteplicità p+1 e B</a:t>
            </a:r>
            <a:r>
              <a:rPr baseline="-25000" i="1" lang="it" sz="1200"/>
              <a:t>i,p</a:t>
            </a:r>
            <a:r>
              <a:rPr i="1" lang="it" sz="1200"/>
              <a:t>(u) rappresenta il polinomio di Bernstein di grado p.</a:t>
            </a:r>
            <a:endParaRPr i="1" sz="1200"/>
          </a:p>
        </p:txBody>
      </p:sp>
      <p:sp>
        <p:nvSpPr>
          <p:cNvPr id="184" name="Google Shape;184;p23"/>
          <p:cNvSpPr txBox="1"/>
          <p:nvPr/>
        </p:nvSpPr>
        <p:spPr>
          <a:xfrm>
            <a:off x="330025" y="4180225"/>
            <a:ext cx="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6.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333225" y="3643450"/>
            <a:ext cx="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/>
              <a:t>7</a:t>
            </a:r>
            <a:r>
              <a:rPr i="1" lang="it"/>
              <a:t>.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0175" y="729223"/>
            <a:ext cx="3853581" cy="6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2358525" y="1583350"/>
            <a:ext cx="305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R</a:t>
            </a:r>
            <a:r>
              <a:rPr baseline="-25000" lang="it" sz="1600"/>
              <a:t>i,p</a:t>
            </a:r>
            <a:r>
              <a:rPr lang="it" sz="1600"/>
              <a:t>(u) = 0 se </a:t>
            </a:r>
            <a:r>
              <a:rPr lang="it" sz="1600">
                <a:solidFill>
                  <a:schemeClr val="dk1"/>
                </a:solidFill>
              </a:rPr>
              <a:t>u ∉ [u</a:t>
            </a:r>
            <a:r>
              <a:rPr baseline="-25000" lang="it" sz="1600">
                <a:solidFill>
                  <a:schemeClr val="dk1"/>
                </a:solidFill>
              </a:rPr>
              <a:t>i</a:t>
            </a:r>
            <a:r>
              <a:rPr lang="it" sz="1600">
                <a:solidFill>
                  <a:schemeClr val="dk1"/>
                </a:solidFill>
              </a:rPr>
              <a:t>, u</a:t>
            </a:r>
            <a:r>
              <a:rPr baseline="-25000" lang="it" sz="1600">
                <a:solidFill>
                  <a:schemeClr val="dk1"/>
                </a:solidFill>
              </a:rPr>
              <a:t>i+p+1</a:t>
            </a:r>
            <a:r>
              <a:rPr lang="it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4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2166300" y="771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Conseguenze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197150" y="749950"/>
            <a:ext cx="67497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it"/>
              <a:t>Local approximation</a:t>
            </a:r>
            <a:r>
              <a:rPr lang="it"/>
              <a:t>: se un punto di controllo viene spostato o ne viene modificato il peso, il numero di intervalli della curva che vengono affetti da questa modifica sono p+1; in tal modo, non viene modificata tutta la curva, come accade per le curve di Bézier.</a:t>
            </a:r>
            <a:br>
              <a:rPr lang="it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it">
                <a:solidFill>
                  <a:schemeClr val="dk1"/>
                </a:solidFill>
              </a:rPr>
              <a:t>Strong convex hull</a:t>
            </a:r>
            <a:r>
              <a:rPr lang="it">
                <a:solidFill>
                  <a:schemeClr val="dk1"/>
                </a:solidFill>
              </a:rPr>
              <a:t>: se u ∉ [u</a:t>
            </a:r>
            <a:r>
              <a:rPr baseline="-25000" lang="it">
                <a:solidFill>
                  <a:schemeClr val="dk1"/>
                </a:solidFill>
              </a:rPr>
              <a:t>i</a:t>
            </a:r>
            <a:r>
              <a:rPr lang="it">
                <a:solidFill>
                  <a:schemeClr val="dk1"/>
                </a:solidFill>
              </a:rPr>
              <a:t>, u</a:t>
            </a:r>
            <a:r>
              <a:rPr baseline="-25000" lang="it">
                <a:solidFill>
                  <a:schemeClr val="dk1"/>
                </a:solidFill>
              </a:rPr>
              <a:t>i+1</a:t>
            </a:r>
            <a:r>
              <a:rPr lang="it">
                <a:solidFill>
                  <a:schemeClr val="dk1"/>
                </a:solidFill>
              </a:rPr>
              <a:t>), allora, la curva C(u) giace all'interno dell'inviluppo convesso di P</a:t>
            </a:r>
            <a:r>
              <a:rPr baseline="-25000" lang="it">
                <a:solidFill>
                  <a:schemeClr val="dk1"/>
                </a:solidFill>
              </a:rPr>
              <a:t>i-p</a:t>
            </a:r>
            <a:r>
              <a:rPr lang="it">
                <a:solidFill>
                  <a:schemeClr val="dk1"/>
                </a:solidFill>
              </a:rPr>
              <a:t>, ..., P</a:t>
            </a:r>
            <a:r>
              <a:rPr baseline="-25000" lang="it">
                <a:solidFill>
                  <a:schemeClr val="dk1"/>
                </a:solidFill>
              </a:rPr>
              <a:t>i</a:t>
            </a:r>
            <a:r>
              <a:rPr lang="it">
                <a:solidFill>
                  <a:schemeClr val="dk1"/>
                </a:solidFill>
              </a:rPr>
              <a:t>.</a:t>
            </a:r>
            <a:br>
              <a:rPr lang="it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it">
                <a:solidFill>
                  <a:schemeClr val="dk1"/>
                </a:solidFill>
              </a:rPr>
              <a:t>Settando il peso di un punto di controllo a zero, tale punto non ha alcun effetto sull'intera curva.</a:t>
            </a:r>
            <a:br>
              <a:rPr lang="it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it">
                <a:solidFill>
                  <a:schemeClr val="dk1"/>
                </a:solidFill>
              </a:rPr>
              <a:t>Se w</a:t>
            </a:r>
            <a:r>
              <a:rPr baseline="-25000" lang="it">
                <a:solidFill>
                  <a:schemeClr val="dk1"/>
                </a:solidFill>
              </a:rPr>
              <a:t>i</a:t>
            </a:r>
            <a:r>
              <a:rPr lang="it">
                <a:solidFill>
                  <a:schemeClr val="dk1"/>
                </a:solidFill>
              </a:rPr>
              <a:t> → +</a:t>
            </a:r>
            <a:r>
              <a:rPr lang="it" sz="2000">
                <a:solidFill>
                  <a:schemeClr val="dk1"/>
                </a:solidFill>
              </a:rPr>
              <a:t>∞</a:t>
            </a:r>
            <a:r>
              <a:rPr lang="it">
                <a:solidFill>
                  <a:schemeClr val="dk1"/>
                </a:solidFill>
              </a:rPr>
              <a:t>, allora: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&lt;math xmlns=&quot;http://www.w3.org/1998/Math/MathML&quot;&gt;&lt;mi&gt;C&lt;/mi&gt;&lt;mfenced&gt;&lt;mi&gt;u&lt;/mi&gt;&lt;/mfenced&gt;&lt;mo&gt;&amp;#xA0;&lt;/mo&gt;&lt;mo&gt;=&lt;/mo&gt;&lt;mo&gt;&amp;#xA0;&lt;/mo&gt;&lt;mfenced open=&quot;{&quot; close=&quot;&quot;&gt;&lt;mtable columnalign=&quot;left&quot;&gt;&lt;mtr&gt;&lt;mtd&gt;&lt;msub&gt;&lt;mi&gt;P&lt;/mi&gt;&lt;mi&gt;i&lt;/mi&gt;&lt;/msub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o&gt;&amp;#xA0;&lt;/mo&gt;&lt;mi&gt;u&lt;/mi&gt;&lt;mo&gt;&amp;#xA0;&lt;/mo&gt;&lt;mo&gt;&amp;#x2208;&lt;/mo&gt;&lt;mfenced&gt;&lt;mrow&gt;&lt;msub&gt;&lt;mi&gt;u&lt;/mi&gt;&lt;mi&gt;i&lt;/mi&gt;&lt;/msub&gt;&lt;mo&gt;,&lt;/mo&gt;&lt;mo&gt;&amp;#xA0;&lt;/mo&gt;&lt;msub&gt;&lt;mi&gt;u&lt;/mi&gt;&lt;mrow&gt;&lt;mi&gt;i&lt;/mi&gt;&lt;mo&gt;+&lt;/mo&gt;&lt;mi&gt;p&lt;/mi&gt;&lt;mo&gt;+&lt;/mo&gt;&lt;mn&gt;1&lt;/mn&gt;&lt;/mrow&gt;&lt;/msub&gt;&lt;/mrow&gt;&lt;/mfenced&gt;&lt;/mtd&gt;&lt;/mtr&gt;&lt;mtr&gt;&lt;mtd&gt;&lt;mi&gt;C&lt;/mi&gt;&lt;mfenced&gt;&lt;mi&gt;u&lt;/mi&gt;&lt;/mfenced&gt;&lt;mo&gt;&amp;#xA0;&lt;/mo&gt;&lt;mo&gt;&amp;#xA0;&lt;/mo&gt;&lt;mo&gt;&amp;#xA0;&lt;/mo&gt;&lt;mo&gt;&amp;#xA0;&lt;/mo&gt;&lt;mo&gt;&amp;#xA0;&lt;/mo&gt;&lt;mo&gt;&amp;#xA0;&lt;/mo&gt;&lt;mi&gt;a&lt;/mi&gt;&lt;mi&gt;l&lt;/mi&gt;&lt;mi&gt;t&lt;/mi&gt;&lt;mi&gt;r&lt;/mi&gt;&lt;mi&gt;i&lt;/mi&gt;&lt;mi&gt;m&lt;/mi&gt;&lt;mi&gt;e&lt;/mi&gt;&lt;mi&gt;n&lt;/mi&gt;&lt;mi&gt;t&lt;/mi&gt;&lt;mi&gt;i&lt;/mi&gt;&lt;/mtd&gt;&lt;/mtr&gt;&lt;/mtable&gt;&lt;/mfenced&gt;&lt;/math&gt;" id="196" name="Google Shape;196;p24" title="C open parentheses u close parentheses space equals space open curly brackets table attributes columnalign left end attributes row cell P subscript i space space space space space space space space space space space u space element of open parentheses u subscript i comma space u subscript i plus p plus 1 end subscript close parentheses end cell row cell C open parentheses u close parentheses space space space space space space a l t r i m e n t i end cell end table clos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325" y="3658051"/>
            <a:ext cx="3521876" cy="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25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5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1918813" y="77100"/>
            <a:ext cx="5502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Invarianza delle trasformazioni affini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52250" y="749950"/>
            <a:ext cx="823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Come affermato precedentemente, le curve NURBS sono invarianti rispetto al ridimensionamento, alla rotazione, alla traslazione e alla proiezione parallela e prospettica.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Applicando una trasformazione affine alla curva, si ottiene: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&lt;math xmlns=&quot;http://www.w3.org/1998/Math/MathML&quot;&gt;&lt;mi&gt;A&lt;/mi&gt;&lt;mo&gt;[&lt;/mo&gt;&lt;mi&gt;C&lt;/mi&gt;&lt;mo&gt;(&lt;/mo&gt;&lt;mi&gt;u&lt;/mi&gt;&lt;mo&gt;)&lt;/mo&gt;&lt;mo&gt;]&lt;/mo&gt;&lt;mo&gt;=&lt;/mo&gt;&lt;mi&gt;L&lt;/mi&gt;&lt;mo&gt;[&lt;/mo&gt;&lt;mi&gt;C&lt;/mi&gt;&lt;mo&gt;(&lt;/mo&gt;&lt;mi&gt;u&lt;/mi&gt;&lt;mo&gt;)&lt;/mo&gt;&lt;mo&gt;]&lt;/mo&gt;&lt;mo&gt;+&lt;/mo&gt;&lt;mi&gt;T&lt;/mi&gt;&lt;mo&gt;=&lt;/mo&gt;&lt;munder&gt;&lt;mo&gt;&amp;#x2211;&lt;/mo&gt;&lt;mi&gt;i&lt;/mi&gt;&lt;/munder&gt;&lt;mi&gt;L&lt;/mi&gt;&lt;mo&gt;[&lt;/mo&gt;&lt;msub&gt;&lt;mi&gt;P&lt;/mi&gt;&lt;mi&gt;i&lt;/mi&gt;&lt;/msub&gt;&lt;mo&gt;]&lt;/mo&gt;&lt;msub&gt;&lt;mi&gt;R&lt;/mi&gt;&lt;mrow&gt;&lt;mi&gt;i&lt;/mi&gt;&lt;mo&gt;,&lt;/mo&gt;&lt;mi&gt;p&lt;/mi&gt;&lt;/mrow&gt;&lt;/msub&gt;&lt;mo&gt;(&lt;/mo&gt;&lt;mi&gt;u&lt;/mi&gt;&lt;mo&gt;)&lt;/mo&gt;&lt;mo&gt;+&lt;/mo&gt;&lt;mi&gt;T&lt;/mi&gt;&lt;mo&gt;.&lt;/mo&gt;&lt;/math&gt;" id="205" name="Google Shape;205;p25" title="A left square bracket C left parenthesis u right parenthesis right square bracket equals L left square bracket C left parenthesis u right parenthesis right square bracket plus T equals sum for i of L left square bracket P subscript i right square bracket R subscript i comma p end subscript left parenthesis u right parenthesis plus T."/>
          <p:cNvPicPr preferRelativeResize="0"/>
          <p:nvPr/>
        </p:nvPicPr>
        <p:blipFill rotWithShape="1">
          <a:blip r:embed="rId4">
            <a:alphaModFix/>
          </a:blip>
          <a:srcRect b="0" l="0" r="970" t="0"/>
          <a:stretch/>
        </p:blipFill>
        <p:spPr>
          <a:xfrm>
            <a:off x="2234225" y="1737200"/>
            <a:ext cx="4824776" cy="4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 txBox="1"/>
          <p:nvPr/>
        </p:nvSpPr>
        <p:spPr>
          <a:xfrm>
            <a:off x="452250" y="2571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D'altra parte, si ha:</a:t>
            </a:r>
            <a:endParaRPr/>
          </a:p>
        </p:txBody>
      </p:sp>
      <p:pic>
        <p:nvPicPr>
          <p:cNvPr descr="&lt;math xmlns=&quot;http://www.w3.org/1998/Math/MathML&quot;&gt;&lt;munder&gt;&lt;mo&gt;&amp;#x2211;&lt;/mo&gt;&lt;mi&gt;i&lt;/mi&gt;&lt;/munder&gt;&lt;mi&gt;A&lt;/mi&gt;&lt;mo&gt;[&lt;/mo&gt;&lt;msub&gt;&lt;mi&gt;P&lt;/mi&gt;&lt;mi&gt;i&lt;/mi&gt;&lt;/msub&gt;&lt;mo&gt;]&lt;/mo&gt;&lt;msub&gt;&lt;mi&gt;R&lt;/mi&gt;&lt;mrow&gt;&lt;mi&gt;i&lt;/mi&gt;&lt;mo&gt;,&lt;/mo&gt;&lt;mi&gt;p&lt;/mi&gt;&lt;/mrow&gt;&lt;/msub&gt;&lt;mo&gt;(&lt;/mo&gt;&lt;mi&gt;u&lt;/mi&gt;&lt;mo&gt;)&lt;/mo&gt;&lt;mo&gt;=&lt;/mo&gt;&lt;munder&gt;&lt;mo&gt;&amp;#x2211;&lt;/mo&gt;&lt;mi&gt;i&lt;/mi&gt;&lt;/munder&gt;&lt;mo&gt;(&lt;/mo&gt;&lt;mi&gt;L&lt;/mi&gt;&lt;mo&gt;[&lt;/mo&gt;&lt;msub&gt;&lt;mi&gt;P&lt;/mi&gt;&lt;mi&gt;i&lt;/mi&gt;&lt;/msub&gt;&lt;mo&gt;]&lt;/mo&gt;&lt;mo&gt;+&lt;/mo&gt;&lt;mi&gt;T&lt;/mi&gt;&lt;mo&gt;)&lt;/mo&gt;&lt;msub&gt;&lt;mi&gt;R&lt;/mi&gt;&lt;mrow&gt;&lt;mi&gt;i&lt;/mi&gt;&lt;mo&gt;,&lt;/mo&gt;&lt;mi&gt;p&lt;/mi&gt;&lt;/mrow&gt;&lt;/msub&gt;&lt;mo&gt;(&lt;/mo&gt;&lt;mi&gt;u&lt;/mi&gt;&lt;mo&gt;)&lt;/mo&gt;&lt;mo&gt;=&lt;/mo&gt;&lt;munder&gt;&lt;mo&gt;&amp;#x2211;&lt;/mo&gt;&lt;mi&gt;i&lt;/mi&gt;&lt;/munder&gt;&lt;mi&gt;L&lt;/mi&gt;&lt;mo&gt;[&lt;/mo&gt;&lt;msub&gt;&lt;mi&gt;P&lt;/mi&gt;&lt;mi&gt;i&lt;/mi&gt;&lt;/msub&gt;&lt;mo&gt;]&lt;/mo&gt;&lt;msub&gt;&lt;mi&gt;R&lt;/mi&gt;&lt;mrow&gt;&lt;mi&gt;i&lt;/mi&gt;&lt;mo&gt;,&lt;/mo&gt;&lt;mi&gt;p&lt;/mi&gt;&lt;/mrow&gt;&lt;/msub&gt;&lt;mo&gt;(&lt;/mo&gt;&lt;mi&gt;u&lt;/mi&gt;&lt;mo&gt;)&lt;/mo&gt;&lt;mo&gt;+&lt;/mo&gt;&lt;mi&gt;T&lt;/mi&gt;&lt;munder&gt;&lt;mo&gt;&amp;#x2211;&lt;/mo&gt;&lt;mi&gt;i&lt;/mi&gt;&lt;/munder&gt;&lt;msub&gt;&lt;mi&gt;R&lt;/mi&gt;&lt;mrow&gt;&lt;mi&gt;i&lt;/mi&gt;&lt;mo&gt;,&lt;/mo&gt;&lt;mi&gt;p&lt;/mi&gt;&lt;/mrow&gt;&lt;/msub&gt;&lt;mo&gt;(&lt;/mo&gt;&lt;mi&gt;u&lt;/mi&gt;&lt;mo&gt;)&lt;/mo&gt;&lt;mo&gt;=&lt;/mo&gt;&lt;munder&gt;&lt;mo&gt;&amp;#x2211;&lt;/mo&gt;&lt;mi&gt;i&lt;/mi&gt;&lt;/munder&gt;&lt;mi&gt;L&lt;/mi&gt;&lt;mo&gt;[&lt;/mo&gt;&lt;msub&gt;&lt;mi&gt;P&lt;/mi&gt;&lt;mi&gt;i&lt;/mi&gt;&lt;/msub&gt;&lt;mo&gt;]&lt;/mo&gt;&lt;msub&gt;&lt;mi&gt;R&lt;/mi&gt;&lt;mrow&gt;&lt;mi&gt;i&lt;/mi&gt;&lt;mo&gt;,&lt;/mo&gt;&lt;mi&gt;p&lt;/mi&gt;&lt;/mrow&gt;&lt;/msub&gt;&lt;mo&gt;(&lt;/mo&gt;&lt;mi&gt;u&lt;/mi&gt;&lt;mo&gt;)&lt;/mo&gt;&lt;mo&gt;+&lt;/mo&gt;&lt;mi&gt;T&lt;/mi&gt;&lt;/math&gt;" id="207" name="Google Shape;207;p25" title="sum for i of A left square bracket P subscript i right square bracket R subscript i comma p end subscript left parenthesis u right parenthesis equals sum for i of left parenthesis L left square bracket P subscript i right square bracket plus T right parenthesis R subscript i comma p end subscript left parenthesis u right parenthesis equals sum for i of L left square bracket P subscript i right square bracket R subscript i comma p end subscript left parenthesis u right parenthesis plus T sum for i of R subscript i comma p end subscript left parenthesis u right parenthesis equals sum for i of L left square bracket P subscript i right square bracket R subscript i comma p end subscript left parenthesis u right parenthesis plus 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75" y="3238996"/>
            <a:ext cx="8421649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/>
        </p:nvSpPr>
        <p:spPr>
          <a:xfrm>
            <a:off x="4369550" y="4150300"/>
            <a:ext cx="43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</a:t>
            </a:r>
            <a:r>
              <a:rPr b="1" lang="it"/>
              <a:t>er la proprietà del Partizionamento dell'unità = 1</a:t>
            </a:r>
            <a:endParaRPr b="1"/>
          </a:p>
        </p:txBody>
      </p:sp>
      <p:cxnSp>
        <p:nvCxnSpPr>
          <p:cNvPr id="209" name="Google Shape;209;p25"/>
          <p:cNvCxnSpPr/>
          <p:nvPr/>
        </p:nvCxnSpPr>
        <p:spPr>
          <a:xfrm rot="10800000">
            <a:off x="6533800" y="3632425"/>
            <a:ext cx="539400" cy="46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3397925" y="3840100"/>
            <a:ext cx="5391300" cy="106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496375" y="2305125"/>
            <a:ext cx="3244500" cy="106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3857700" y="826575"/>
            <a:ext cx="4436700" cy="106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6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2166300" y="771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Coordinate Omogenee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038" y="1000400"/>
            <a:ext cx="3994924" cy="7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200" y="2384886"/>
            <a:ext cx="2942958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925" y="3919838"/>
            <a:ext cx="539115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075" y="726838"/>
            <a:ext cx="2130015" cy="212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513" y="2853425"/>
            <a:ext cx="2123157" cy="212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6"/>
          <p:cNvCxnSpPr/>
          <p:nvPr/>
        </p:nvCxnSpPr>
        <p:spPr>
          <a:xfrm>
            <a:off x="6076050" y="1923450"/>
            <a:ext cx="0" cy="34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6093500" y="3444000"/>
            <a:ext cx="0" cy="32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6"/>
          <p:cNvCxnSpPr/>
          <p:nvPr/>
        </p:nvCxnSpPr>
        <p:spPr>
          <a:xfrm>
            <a:off x="3032100" y="870200"/>
            <a:ext cx="0" cy="3934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28575" rotWithShape="0" algn="bl">
              <a:schemeClr val="lt1">
                <a:alpha val="50000"/>
              </a:scheme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7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5767950" y="746400"/>
            <a:ext cx="3000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Esempio di </a:t>
            </a:r>
            <a:r>
              <a:rPr lang="it" sz="1500">
                <a:solidFill>
                  <a:schemeClr val="dk1"/>
                </a:solidFill>
              </a:rPr>
              <a:t>raffigurazione di curve NURBS al variare dei pesi e del vettore dei nodi.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Esempio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746400"/>
            <a:ext cx="4592626" cy="4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750" y="1958395"/>
            <a:ext cx="2428399" cy="313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/>
        </p:nvSpPr>
        <p:spPr>
          <a:xfrm>
            <a:off x="2455650" y="1926850"/>
            <a:ext cx="6388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4200"/>
              <a:t>Applicazione in Matlab App Designer</a:t>
            </a:r>
            <a:endParaRPr b="1" i="1" sz="4200">
              <a:solidFill>
                <a:srgbClr val="000000"/>
              </a:solidFill>
            </a:endParaRPr>
          </a:p>
        </p:txBody>
      </p:sp>
      <p:cxnSp>
        <p:nvCxnSpPr>
          <p:cNvPr id="243" name="Google Shape;243;p28"/>
          <p:cNvCxnSpPr/>
          <p:nvPr/>
        </p:nvCxnSpPr>
        <p:spPr>
          <a:xfrm>
            <a:off x="452250" y="889525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0"/>
            <a:ext cx="2619111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8725" y="1728037"/>
            <a:ext cx="3196552" cy="17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9"/>
          <p:cNvCxnSpPr/>
          <p:nvPr/>
        </p:nvCxnSpPr>
        <p:spPr>
          <a:xfrm>
            <a:off x="452250" y="889525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0"/>
            <a:ext cx="2619111" cy="8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788" y="1046800"/>
            <a:ext cx="5822424" cy="3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2215525" y="33415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Interfaccia</a:t>
            </a:r>
            <a:endParaRPr b="1"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0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Video del funzionamento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261" name="Google Shape;261;p30" title="Esempio dell'applicazion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0751" y="674475"/>
            <a:ext cx="5722500" cy="4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1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Video del funzionamento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163" y="1058625"/>
            <a:ext cx="6567675" cy="36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000000"/>
                </a:solidFill>
              </a:rPr>
              <a:t>Introduzione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7278" l="10655" r="16362" t="0"/>
          <a:stretch/>
        </p:blipFill>
        <p:spPr>
          <a:xfrm>
            <a:off x="6349550" y="3293800"/>
            <a:ext cx="1688500" cy="15785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61350" y="716525"/>
            <a:ext cx="8421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Durante il percorso effettuato sono state visti vari modi per rappresentare i dati, in particolare varie tipologie di curve, ognuna con i suoi pregi, che vengono sempre di più utilizzate nella modellazione 2D e 3D in campi come: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61350" y="1801250"/>
            <a:ext cx="46404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>
                <a:solidFill>
                  <a:schemeClr val="dk1"/>
                </a:solidFill>
              </a:rPr>
              <a:t>Applicazioni economiche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>
                <a:solidFill>
                  <a:schemeClr val="dk1"/>
                </a:solidFill>
              </a:rPr>
              <a:t>Animazione e videogames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>
                <a:solidFill>
                  <a:schemeClr val="dk1"/>
                </a:solidFill>
              </a:rPr>
              <a:t>Progettazione di componenti meccanici ed elettronici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>
                <a:solidFill>
                  <a:schemeClr val="dk1"/>
                </a:solidFill>
              </a:rPr>
              <a:t>Stampa 3D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t" sz="1700">
                <a:solidFill>
                  <a:schemeClr val="dk1"/>
                </a:solidFill>
              </a:rPr>
              <a:t>Programmazione di circuiti integrati e schede</a:t>
            </a:r>
            <a:endParaRPr sz="17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152" y="1600400"/>
            <a:ext cx="2791301" cy="14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32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0" y="77100"/>
            <a:ext cx="9144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Esempio di utilizzo dell’applicazione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50" y="2266998"/>
            <a:ext cx="3742100" cy="17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150" y="2150551"/>
            <a:ext cx="3676150" cy="18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4075950" y="882350"/>
            <a:ext cx="99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Bézier</a:t>
            </a:r>
            <a:endParaRPr b="1" sz="1700"/>
          </a:p>
        </p:txBody>
      </p:sp>
      <p:sp>
        <p:nvSpPr>
          <p:cNvPr id="280" name="Google Shape;280;p32"/>
          <p:cNvSpPr txBox="1"/>
          <p:nvPr/>
        </p:nvSpPr>
        <p:spPr>
          <a:xfrm>
            <a:off x="1891600" y="41797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 punti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6309525" y="41797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</a:t>
            </a:r>
            <a:r>
              <a:rPr lang="it"/>
              <a:t>0 punti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3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/>
        </p:nvSpPr>
        <p:spPr>
          <a:xfrm>
            <a:off x="0" y="77100"/>
            <a:ext cx="9144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Esempio di utilizzo dell’applicazione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3969300" y="882350"/>
            <a:ext cx="120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B-Spline</a:t>
            </a:r>
            <a:endParaRPr b="1" sz="1700"/>
          </a:p>
        </p:txBody>
      </p:sp>
      <p:sp>
        <p:nvSpPr>
          <p:cNvPr id="290" name="Google Shape;290;p33"/>
          <p:cNvSpPr txBox="1"/>
          <p:nvPr/>
        </p:nvSpPr>
        <p:spPr>
          <a:xfrm>
            <a:off x="1891600" y="39511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 punti</a:t>
            </a:r>
            <a:endParaRPr/>
          </a:p>
        </p:txBody>
      </p:sp>
      <p:sp>
        <p:nvSpPr>
          <p:cNvPr id="291" name="Google Shape;291;p33"/>
          <p:cNvSpPr txBox="1"/>
          <p:nvPr/>
        </p:nvSpPr>
        <p:spPr>
          <a:xfrm>
            <a:off x="6309525" y="39511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40 punti</a:t>
            </a:r>
            <a:endParaRPr/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0550" y="2213863"/>
            <a:ext cx="3541341" cy="16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49" y="2236171"/>
            <a:ext cx="3742099" cy="163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4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0" y="77100"/>
            <a:ext cx="9144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Esempio di utilizzo dell’applicazione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969300" y="882350"/>
            <a:ext cx="120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00"/>
              <a:t>NURBS</a:t>
            </a:r>
            <a:endParaRPr b="1" sz="1700"/>
          </a:p>
        </p:txBody>
      </p:sp>
      <p:sp>
        <p:nvSpPr>
          <p:cNvPr id="302" name="Google Shape;302;p34"/>
          <p:cNvSpPr txBox="1"/>
          <p:nvPr/>
        </p:nvSpPr>
        <p:spPr>
          <a:xfrm>
            <a:off x="1891600" y="39511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 punti</a:t>
            </a:r>
            <a:endParaRPr/>
          </a:p>
        </p:txBody>
      </p:sp>
      <p:sp>
        <p:nvSpPr>
          <p:cNvPr id="303" name="Google Shape;303;p34"/>
          <p:cNvSpPr txBox="1"/>
          <p:nvPr/>
        </p:nvSpPr>
        <p:spPr>
          <a:xfrm>
            <a:off x="6309525" y="3951100"/>
            <a:ext cx="8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40 punti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25" y="2074200"/>
            <a:ext cx="3723750" cy="17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638" y="1950750"/>
            <a:ext cx="3761163" cy="187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35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p35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 txBox="1"/>
          <p:nvPr/>
        </p:nvSpPr>
        <p:spPr>
          <a:xfrm>
            <a:off x="0" y="77100"/>
            <a:ext cx="9144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Codice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75" y="753800"/>
            <a:ext cx="2737296" cy="4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296" y="753800"/>
            <a:ext cx="2668563" cy="4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/>
        </p:nvSpPr>
        <p:spPr>
          <a:xfrm>
            <a:off x="1171950" y="1938675"/>
            <a:ext cx="6800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4200">
                <a:solidFill>
                  <a:srgbClr val="000000"/>
                </a:solidFill>
              </a:rPr>
              <a:t>Grazie per l’attenzione!</a:t>
            </a:r>
            <a:endParaRPr b="1" i="1" sz="4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>
                <a:solidFill>
                  <a:srgbClr val="000000"/>
                </a:solidFill>
              </a:rPr>
              <a:t>Introduzione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52250" y="737825"/>
            <a:ext cx="818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Essendo le curve B-Spline e di Bézier realizzate attraverso dei polinomi, non è possibile rappresentare senza errori le curve goniometriche, anche utilizzando gli sviluppi in serie di Taylor poiché l'ambiente di calcolo è un ambiente finito.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5" y="1569125"/>
            <a:ext cx="8839204" cy="15926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123375" y="3296525"/>
            <a:ext cx="6732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 4 immagini rappresentano delle curve B-Spline di grado diverso con 8 punti di controllo.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Da sinistra verso destra i gradi sono  2, 3, 5, 10.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Notiamo che dobbiamo arrivare al grado 10 per avere un risultato simile ad una circonferenza.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Ciò risulta inaccettabile!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6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Esempio Curva di Bézier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75" y="1932200"/>
            <a:ext cx="40290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075" y="894400"/>
            <a:ext cx="44767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16925" y="1004650"/>
            <a:ext cx="3816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700"/>
              <a:t>Curva di Bézier con i polinomi di Bernstein</a:t>
            </a:r>
            <a:endParaRPr b="1" i="1" sz="1700">
              <a:solidFill>
                <a:srgbClr val="000000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319075" y="4656775"/>
            <a:ext cx="818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100"/>
              <a:t>6 punti di controllo, curva di grado 5</a:t>
            </a:r>
            <a:endParaRPr i="1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7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2166300" y="153300"/>
            <a:ext cx="48114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2300"/>
              <a:t>Algoritmo di de Casteljau</a:t>
            </a:r>
            <a:endParaRPr b="1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sp>
        <p:nvSpPr>
          <p:cNvPr id="98" name="Google Shape;98;p17"/>
          <p:cNvSpPr txBox="1"/>
          <p:nvPr/>
        </p:nvSpPr>
        <p:spPr>
          <a:xfrm>
            <a:off x="182550" y="792250"/>
            <a:ext cx="25737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 sz="1700"/>
              <a:t>Curva di Bézier con i polinomi di Bernstein</a:t>
            </a:r>
            <a:endParaRPr b="1" i="1" sz="1700">
              <a:solidFill>
                <a:srgbClr val="000000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338" y="1658525"/>
            <a:ext cx="6186349" cy="34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111" y="1167350"/>
            <a:ext cx="3451825" cy="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0" l="17938" r="0" t="0"/>
          <a:stretch/>
        </p:blipFill>
        <p:spPr>
          <a:xfrm>
            <a:off x="4131877" y="702175"/>
            <a:ext cx="3420700" cy="4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18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941150" y="153300"/>
            <a:ext cx="52617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Perché le NURBS e non le B-spline?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76825" y="670200"/>
            <a:ext cx="8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Alcuni motivi per la diffusa accettazione e popolarità di NURBS nella comunità CAD/CAM e grafica come segue: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327475" y="1364025"/>
            <a:ext cx="8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Offrono una forma matematica comune per rappresentare e progettare sia forme analitiche standard (coniche, quadriche, superfici di rivoluzione, ecc...) sia curve e superfici in forma libera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431750" y="1905450"/>
            <a:ext cx="62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La valutazione è ragionevolmente veloce e computazionalmente stabile.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41225" y="2265525"/>
            <a:ext cx="84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 NURBS hanno chiare interpretazioni geometriche rendendole particolarmente utili per i progettisti che hanno una buona conoscenza della geometria descrittiva.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74750" y="3519600"/>
            <a:ext cx="77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NURBS dispone di un potente kit di strumenti geometrici che può essere utilizzato per progettare, analizzare ed elaborare gli oggetti.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13550" y="2904000"/>
            <a:ext cx="84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</a:t>
            </a:r>
            <a:r>
              <a:rPr lang="it">
                <a:solidFill>
                  <a:schemeClr val="dk1"/>
                </a:solidFill>
              </a:rPr>
              <a:t> NURBS sono invarianti rispetto al ridimensionamento, alla rotazione, alla traslazione, al taglio e alla proiezione parallela e prospettica.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5250" y="4145000"/>
            <a:ext cx="835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 NURBS sono autentiche generalizzazioni delle B-spline e delle curve e superfici di Bézier razionali e non razionali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19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568700" y="153300"/>
            <a:ext cx="6006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NURBS (</a:t>
            </a:r>
            <a:r>
              <a:rPr b="1" i="1" lang="it" sz="2300"/>
              <a:t>Non Uniform Rational B-Spline</a:t>
            </a:r>
            <a:r>
              <a:rPr b="1" lang="it" sz="2300"/>
              <a:t>)</a:t>
            </a:r>
            <a:endParaRPr b="1" sz="2300">
              <a:solidFill>
                <a:srgbClr val="000000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23650" y="801675"/>
            <a:ext cx="57609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Con le NURBS è possibile rappresentare precisamente qualunque forma, sia in 2D che in 3D, con quattro informazioni principali: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it">
                <a:solidFill>
                  <a:schemeClr val="dk1"/>
                </a:solidFill>
              </a:rPr>
              <a:t>un vettore di nodi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it">
                <a:solidFill>
                  <a:schemeClr val="dk1"/>
                </a:solidFill>
              </a:rPr>
              <a:t>un insieme di funzione di base  N</a:t>
            </a:r>
            <a:r>
              <a:rPr baseline="-25000" i="1" lang="it">
                <a:solidFill>
                  <a:schemeClr val="dk1"/>
                </a:solidFill>
              </a:rPr>
              <a:t>i,p</a:t>
            </a:r>
            <a:r>
              <a:rPr i="1" lang="it">
                <a:solidFill>
                  <a:schemeClr val="dk1"/>
                </a:solidFill>
              </a:rPr>
              <a:t> (u)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it">
                <a:solidFill>
                  <a:schemeClr val="dk1"/>
                </a:solidFill>
              </a:rPr>
              <a:t>un grado fissato p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it">
                <a:solidFill>
                  <a:schemeClr val="dk1"/>
                </a:solidFill>
              </a:rPr>
              <a:t>punti di controllo</a:t>
            </a:r>
            <a:endParaRPr i="1"/>
          </a:p>
        </p:txBody>
      </p:sp>
      <p:sp>
        <p:nvSpPr>
          <p:cNvPr id="124" name="Google Shape;124;p19"/>
          <p:cNvSpPr txBox="1"/>
          <p:nvPr/>
        </p:nvSpPr>
        <p:spPr>
          <a:xfrm>
            <a:off x="147375" y="2539825"/>
            <a:ext cx="532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 ogni punto di controllo è associato un peso </a:t>
            </a:r>
            <a:r>
              <a:rPr b="1" lang="it"/>
              <a:t>w</a:t>
            </a:r>
            <a:r>
              <a:rPr b="1" baseline="-25000" lang="it"/>
              <a:t>i</a:t>
            </a:r>
            <a:r>
              <a:rPr lang="it"/>
              <a:t> che rappresenta la sua capacità di "attrarre la curva".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200" y="3045474"/>
            <a:ext cx="3882501" cy="17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147375" y="3114450"/>
            <a:ext cx="449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solidFill>
                  <a:schemeClr val="dk1"/>
                </a:solidFill>
              </a:rPr>
              <a:t>Quando i punti di controllo hanno lo stesso peso, la curva viene definita non razionale, razionale altrimenti. </a:t>
            </a:r>
            <a:endParaRPr b="1" i="1"/>
          </a:p>
        </p:txBody>
      </p:sp>
      <p:sp>
        <p:nvSpPr>
          <p:cNvPr id="127" name="Google Shape;127;p19"/>
          <p:cNvSpPr txBox="1"/>
          <p:nvPr/>
        </p:nvSpPr>
        <p:spPr>
          <a:xfrm>
            <a:off x="147375" y="4408825"/>
            <a:ext cx="5156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Con  w = 0 , la curva non sarà influenzata da quel determinato punto di controllo.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147375" y="3870100"/>
            <a:ext cx="4636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Con w grande, la curva tenderà ad avvicinarsi al punto di controllo ad esso associato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975" y="697600"/>
            <a:ext cx="2854650" cy="199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0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116150" y="737825"/>
            <a:ext cx="6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L'equazione che rappresenta in maniera univoca una NURBS è data da: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028225" y="2356038"/>
            <a:ext cx="6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Dove </a:t>
            </a:r>
            <a:r>
              <a:rPr i="1" lang="it" sz="1500">
                <a:solidFill>
                  <a:schemeClr val="dk1"/>
                </a:solidFill>
              </a:rPr>
              <a:t>N</a:t>
            </a:r>
            <a:r>
              <a:rPr baseline="-25000" i="1" lang="it" sz="1500">
                <a:solidFill>
                  <a:schemeClr val="dk1"/>
                </a:solidFill>
              </a:rPr>
              <a:t>i,p</a:t>
            </a:r>
            <a:r>
              <a:rPr i="1" lang="it" sz="1500">
                <a:solidFill>
                  <a:schemeClr val="dk1"/>
                </a:solidFill>
              </a:rPr>
              <a:t>(u)</a:t>
            </a:r>
            <a:r>
              <a:rPr lang="it" sz="1500">
                <a:solidFill>
                  <a:schemeClr val="dk1"/>
                </a:solidFill>
              </a:rPr>
              <a:t> sono le funzioni di base B-spline di grado p sul vettore dei nodi U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391675" y="4055350"/>
            <a:ext cx="6911700" cy="94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Senza il polinomio al denominatore, la funzione non sarebbe razionale. Se tutti i pesi fossero uguali ad 1, la somma al denominatore diventa unitaria e la </a:t>
            </a:r>
            <a:r>
              <a:rPr lang="it" sz="1500">
                <a:solidFill>
                  <a:schemeClr val="dk1"/>
                </a:solidFill>
              </a:rPr>
              <a:t>NURBS degenererebbe</a:t>
            </a:r>
            <a:r>
              <a:rPr lang="it" sz="1500">
                <a:solidFill>
                  <a:schemeClr val="dk1"/>
                </a:solidFill>
              </a:rPr>
              <a:t> in una B-Spline.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568700" y="153300"/>
            <a:ext cx="6006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NURBS (</a:t>
            </a:r>
            <a:r>
              <a:rPr b="1" i="1" lang="it" sz="2300"/>
              <a:t>Non Uniform Rational B-Spline</a:t>
            </a:r>
            <a:r>
              <a:rPr b="1" lang="it" sz="2300"/>
              <a:t>)</a:t>
            </a:r>
            <a:endParaRPr b="1" sz="2300">
              <a:solidFill>
                <a:srgbClr val="000000"/>
              </a:solidFill>
            </a:endParaRPr>
          </a:p>
        </p:txBody>
      </p:sp>
      <p:pic>
        <p:nvPicPr>
          <p:cNvPr descr="&lt;math xmlns=&quot;http://www.w3.org/1998/Math/MathML&quot;&gt;&lt;mi&gt;C&lt;/mi&gt;&lt;mo&gt;(&lt;/mo&gt;&lt;mi&gt;u&lt;/mi&gt;&lt;mo&gt;)&lt;/mo&gt;&lt;mo&gt;=&lt;/mo&gt;&lt;mfrac&gt;&lt;mrow&gt;&lt;msubsup&gt;&lt;mo&gt;&amp;#x2211;&lt;/mo&gt;&lt;mrow&gt;&lt;mi&gt;i&lt;/mi&gt;&lt;mo&gt;=&lt;/mo&gt;&lt;mn&gt;0&lt;/mn&gt;&lt;/mrow&gt;&lt;mi&gt;n&lt;/mi&gt;&lt;/msubsup&gt;&lt;msub&gt;&lt;mi&gt;w&lt;/mi&gt;&lt;mi&gt;i&lt;/mi&gt;&lt;/msub&gt;&lt;msub&gt;&lt;mi&gt;P&lt;/mi&gt;&lt;mi&gt;i&lt;/mi&gt;&lt;/msub&gt;&lt;msub&gt;&lt;mi&gt;N&lt;/mi&gt;&lt;mrow&gt;&lt;mi&gt;i&lt;/mi&gt;&lt;mo&gt;,&lt;/mo&gt;&lt;mi&gt;p&lt;/mi&gt;&lt;/mrow&gt;&lt;/msub&gt;&lt;mo&gt;(&lt;/mo&gt;&lt;mi&gt;u&lt;/mi&gt;&lt;mo&gt;)&lt;/mo&gt;&lt;/mrow&gt;&lt;mrow&gt;&lt;msubsup&gt;&lt;mo&gt;&amp;#x2211;&lt;/mo&gt;&lt;mrow&gt;&lt;mi&gt;i&lt;/mi&gt;&lt;mo&gt;=&lt;/mo&gt;&lt;mn&gt;0&lt;/mn&gt;&lt;/mrow&gt;&lt;mi&gt;n&lt;/mi&gt;&lt;/msubsup&gt;&lt;msub&gt;&lt;mi&gt;w&lt;/mi&gt;&lt;mi&gt;i&lt;/mi&gt;&lt;/msub&gt;&lt;msub&gt;&lt;mi&gt;N&lt;/mi&gt;&lt;mrow&gt;&lt;mi&gt;i&lt;/mi&gt;&lt;mo&gt;,&lt;/mo&gt;&lt;mi&gt;p&lt;/mi&gt;&lt;/mrow&gt;&lt;/msub&gt;&lt;mo&gt;(&lt;/mo&gt;&lt;mi&gt;u&lt;/mi&gt;&lt;mo&gt;)&lt;/mo&gt;&lt;/mrow&gt;&lt;/mfrac&gt;&lt;/math&gt;" id="140" name="Google Shape;140;p20" title="C left parenthesis u right parenthesis equals fraction numerator sum subscript i equals 0 end subscript superscript n w subscript i P subscript i N subscript i comma p end subscript left parenthesis u right parenthesis over denominator sum subscript i equals 0 end subscript superscript n w subscript i N subscript i comma p end subscript left parenthesis u right parenthesis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375" y="1281846"/>
            <a:ext cx="2539825" cy="83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sub&gt;&lt;mi&gt;N&lt;/mi&gt;&lt;mrow&gt;&lt;mi&gt;i&lt;/mi&gt;&lt;mo&gt;,&lt;/mo&gt;&lt;mn&gt;0&lt;/mn&gt;&lt;/mrow&gt;&lt;/msub&gt;&lt;mfenced&gt;&lt;mi&gt;u&lt;/mi&gt;&lt;/mfenced&gt;&lt;mo&gt;=&lt;/mo&gt;&lt;mfenced open=&quot;{&quot; close=&quot;&quot;&gt;&lt;mtable columnspacing=&quot;1.4ex&quot; columnalign=&quot;left&quot;&gt;&lt;mtr&gt;&lt;mtd&gt;&lt;mn&gt;1&lt;/mn&gt;&lt;/mtd&gt;&lt;mtd&gt;&lt;msub&gt;&lt;mi&gt;u&lt;/mi&gt;&lt;mi&gt;i&lt;/mi&gt;&lt;/msub&gt;&lt;mo&gt;&amp;#x2264;&lt;/mo&gt;&lt;mo&gt;&amp;#x2009;&lt;/mo&gt;&lt;mi&gt;u&lt;/mi&gt;&lt;mo&gt;&amp;#xA0;&lt;/mo&gt;&lt;mo&gt;&amp;lt;&lt;/mo&gt;&lt;msub&gt;&lt;mi&gt;u&lt;/mi&gt;&lt;mrow&gt;&lt;mi&gt;i&lt;/mi&gt;&lt;mo&gt;+&lt;/mo&gt;&lt;mn&gt;1&lt;/mn&gt;&lt;/mrow&gt;&lt;/msub&gt;&lt;/mtd&gt;&lt;/mtr&gt;&lt;mtr&gt;&lt;mtd&gt;&lt;mn&gt;0&lt;/mn&gt;&lt;/mtd&gt;&lt;mtd&gt;&lt;mi&gt;a&lt;/mi&gt;&lt;mi&gt;l&lt;/mi&gt;&lt;mi&gt;t&lt;/mi&gt;&lt;mi&gt;r&lt;/mi&gt;&lt;mi&gt;i&lt;/mi&gt;&lt;mi&gt;m&lt;/mi&gt;&lt;mi&gt;e&lt;/mi&gt;&lt;mi&gt;n&lt;/mi&gt;&lt;mi&gt;t&lt;/mi&gt;&lt;mi&gt;i&lt;/mi&gt;&lt;/mtd&gt;&lt;/mtr&gt;&lt;/mtable&gt;&lt;/mfenced&gt;&lt;/math&gt;" id="141" name="Google Shape;141;p20" title="N subscript i comma 0 end subscript open parentheses u close parentheses equals open curly brackets table attributes columnalign left columnspacing 1.4ex end attributes row 1 cell u subscript i less or equal than thin space u space less than u subscript i plus 1 end subscript end cell row 0 cell a l t r i m e n t i end cell end table clo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50" y="2940200"/>
            <a:ext cx="3452251" cy="9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113875" y="3086150"/>
            <a:ext cx="36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generica funzione </a:t>
            </a:r>
            <a:r>
              <a:rPr i="1" lang="it"/>
              <a:t>N</a:t>
            </a:r>
            <a:r>
              <a:rPr baseline="-25000" i="1" lang="it"/>
              <a:t>i,k</a:t>
            </a:r>
            <a:r>
              <a:rPr i="1" lang="it"/>
              <a:t>(u)</a:t>
            </a:r>
            <a:r>
              <a:rPr lang="it"/>
              <a:t> con k &gt; 0 si calcola con la formula ricorsiva di </a:t>
            </a:r>
            <a:r>
              <a:rPr b="1" lang="it"/>
              <a:t>de Boor</a:t>
            </a:r>
            <a:r>
              <a:rPr lang="it"/>
              <a:t>.</a:t>
            </a: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 rot="10800000">
            <a:off x="3897725" y="3411650"/>
            <a:ext cx="1128600" cy="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1"/>
          <p:cNvCxnSpPr/>
          <p:nvPr/>
        </p:nvCxnSpPr>
        <p:spPr>
          <a:xfrm>
            <a:off x="452250" y="572700"/>
            <a:ext cx="8239500" cy="21300"/>
          </a:xfrm>
          <a:prstGeom prst="straightConnector1">
            <a:avLst/>
          </a:prstGeom>
          <a:noFill/>
          <a:ln cap="flat" cmpd="sng" w="38100">
            <a:solidFill>
              <a:srgbClr val="60638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5747" l="1556" r="1788" t="6100"/>
          <a:stretch/>
        </p:blipFill>
        <p:spPr>
          <a:xfrm>
            <a:off x="0" y="-450"/>
            <a:ext cx="1626275" cy="496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1116150" y="737825"/>
            <a:ext cx="6911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È possibile dare una definizione più sintetica alle NURBS.</a:t>
            </a:r>
            <a:endParaRPr sz="13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Posto un insieme con n + 1 punti di controllo P</a:t>
            </a:r>
            <a:r>
              <a:rPr baseline="-25000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,P</a:t>
            </a:r>
            <a:r>
              <a:rPr baseline="-25000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1,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...,P</a:t>
            </a:r>
            <a:r>
              <a:rPr baseline="-25000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ad ognuno dei quali è associato un peso non negativo w</a:t>
            </a:r>
            <a:r>
              <a:rPr baseline="-25000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e un vettore di nodi </a:t>
            </a:r>
            <a:r>
              <a:rPr lang="it">
                <a:solidFill>
                  <a:schemeClr val="dk1"/>
                </a:solidFill>
              </a:rPr>
              <a:t>U=[u</a:t>
            </a:r>
            <a:r>
              <a:rPr baseline="-25000" lang="it">
                <a:solidFill>
                  <a:schemeClr val="dk1"/>
                </a:solidFill>
              </a:rPr>
              <a:t>0</a:t>
            </a:r>
            <a:r>
              <a:rPr lang="it">
                <a:solidFill>
                  <a:schemeClr val="dk1"/>
                </a:solidFill>
              </a:rPr>
              <a:t>,u</a:t>
            </a:r>
            <a:r>
              <a:rPr baseline="-25000" lang="it">
                <a:solidFill>
                  <a:schemeClr val="dk1"/>
                </a:solidFill>
              </a:rPr>
              <a:t>1</a:t>
            </a:r>
            <a:r>
              <a:rPr lang="it">
                <a:solidFill>
                  <a:schemeClr val="dk1"/>
                </a:solidFill>
              </a:rPr>
              <a:t>,...,u</a:t>
            </a:r>
            <a:r>
              <a:rPr baseline="-25000" lang="it">
                <a:solidFill>
                  <a:schemeClr val="dk1"/>
                </a:solidFill>
              </a:rPr>
              <a:t>m</a:t>
            </a:r>
            <a:r>
              <a:rPr lang="it">
                <a:solidFill>
                  <a:schemeClr val="dk1"/>
                </a:solidFill>
              </a:rPr>
              <a:t>]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costituito da m + 1 nodi, la curva NURBS di grado </a:t>
            </a:r>
            <a:r>
              <a:rPr b="1" i="1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1"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" sz="135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è definita come segue: </a:t>
            </a:r>
            <a:endParaRPr sz="135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&lt;math xmlns=&quot;http://www.w3.org/1998/Math/MathML&quot;&gt;&lt;mi&gt;C&lt;/mi&gt;&lt;mo&gt;(&lt;/mo&gt;&lt;mi&gt;u&lt;/mi&gt;&lt;mo&gt;)&lt;/mo&gt;&lt;mo&gt;=&lt;/mo&gt;&lt;munderover&gt;&lt;mo&gt;&amp;#x2211;&lt;/mo&gt;&lt;mrow&gt;&lt;mi&gt;i&lt;/mi&gt;&lt;mo&gt;=&lt;/mo&gt;&lt;mn&gt;0&lt;/mn&gt;&lt;/mrow&gt;&lt;mi&gt;n&lt;/mi&gt;&lt;/munderover&gt;&lt;msub&gt;&lt;mi&gt;R&lt;/mi&gt;&lt;mrow&gt;&lt;mi&gt;i&lt;/mi&gt;&lt;mo&gt;,&lt;/mo&gt;&lt;mi&gt;p&lt;/mi&gt;&lt;/mrow&gt;&lt;/msub&gt;&lt;mo&gt;(&lt;/mo&gt;&lt;mi&gt;u&lt;/mi&gt;&lt;mo&gt;)&lt;/mo&gt;&lt;msub&gt;&lt;mi&gt;P&lt;/mi&gt;&lt;mi&gt;i&lt;/mi&gt;&lt;/msub&gt;&lt;mo&gt;,&lt;/mo&gt;&lt;mo&gt;&amp;#xA0;&lt;/mo&gt;&lt;mi&gt;d&lt;/mi&gt;&lt;mi&gt;o&lt;/mi&gt;&lt;mi&gt;v&lt;/mi&gt;&lt;mi&gt;e&lt;/mi&gt;&lt;mo&gt;&amp;#xA0;&lt;/mo&gt;&lt;msub&gt;&lt;mi&gt;R&lt;/mi&gt;&lt;mrow&gt;&lt;mi&gt;i&lt;/mi&gt;&lt;mo&gt;,&lt;/mo&gt;&lt;mi&gt;p&lt;/mi&gt;&lt;/mrow&gt;&lt;/msub&gt;&lt;mo&gt;(&lt;/mo&gt;&lt;mi&gt;u&lt;/mi&gt;&lt;mo&gt;)&lt;/mo&gt;&lt;mo&gt;=&lt;/mo&gt;&lt;mfrac&gt;&lt;mrow&gt;&lt;msub&gt;&lt;mi&gt;N&lt;/mi&gt;&lt;mrow&gt;&lt;mi&gt;i&lt;/mi&gt;&lt;mo&gt;,&lt;/mo&gt;&lt;mi&gt;p&lt;/mi&gt;&lt;/mrow&gt;&lt;/msub&gt;&lt;mo&gt;(&lt;/mo&gt;&lt;mi&gt;u&lt;/mi&gt;&lt;mo&gt;)&lt;/mo&gt;&lt;mo&gt;&amp;#xB7;&lt;/mo&gt;&lt;msub&gt;&lt;mi&gt;w&lt;/mi&gt;&lt;mi&gt;i&lt;/mi&gt;&lt;/msub&gt;&lt;/mrow&gt;&lt;mrow&gt;&lt;msubsup&gt;&lt;mo&gt;&amp;#x2211;&lt;/mo&gt;&lt;mrow&gt;&lt;mi&gt;j&lt;/mi&gt;&lt;mo&gt;=&lt;/mo&gt;&lt;mn&gt;0&lt;/mn&gt;&lt;/mrow&gt;&lt;mi&gt;n&lt;/mi&gt;&lt;/msubsup&gt;&lt;msub&gt;&lt;mi&gt;N&lt;/mi&gt;&lt;mrow&gt;&lt;mi&gt;j&lt;/mi&gt;&lt;mo&gt;,&lt;/mo&gt;&lt;mi&gt;p&lt;/mi&gt;&lt;/mrow&gt;&lt;/msub&gt;&lt;mo&gt;(&lt;/mo&gt;&lt;mi&gt;u&lt;/mi&gt;&lt;mo&gt;)&lt;/mo&gt;&lt;mo&gt;&amp;#xB7;&lt;/mo&gt;&lt;msub&gt;&lt;mi&gt;w&lt;/mi&gt;&lt;mi&gt;j&lt;/mi&gt;&lt;/msub&gt;&lt;/mrow&gt;&lt;/mfrac&gt;&lt;/math&gt;" id="151" name="Google Shape;151;p21" title="C left parenthesis u right parenthesis equals sum from i equals 0 to n of R subscript i comma p end subscript left parenthesis u right parenthesis P subscript i comma space d o v e space R subscript i comma p end subscript left parenthesis u right parenthesis equals fraction numerator N subscript i comma p end subscript left parenthesis u right parenthesis times w subscript i over denominator sum subscript j equals 0 end subscript superscript n N subscript j comma p end subscript left parenthesis u right parenthesis times w subscript j end fraction"/>
          <p:cNvPicPr preferRelativeResize="0"/>
          <p:nvPr/>
        </p:nvPicPr>
        <p:blipFill rotWithShape="1">
          <a:blip r:embed="rId4">
            <a:alphaModFix/>
          </a:blip>
          <a:srcRect b="0" l="0" r="61136" t="0"/>
          <a:stretch/>
        </p:blipFill>
        <p:spPr>
          <a:xfrm>
            <a:off x="3728012" y="1866675"/>
            <a:ext cx="1687976" cy="6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306425" y="3607850"/>
            <a:ext cx="810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lettere NU in NURBS stanno per non uniformi, indicando che i nodi U possono essere non uniformi.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 il vettore dei nodi uniforme è costituito con il primo e l'ultimo nodo a molteplicità piena, la curva è una curva di B</a:t>
            </a:r>
            <a:r>
              <a:rPr lang="it"/>
              <a:t>é</a:t>
            </a:r>
            <a:r>
              <a:rPr lang="it"/>
              <a:t>zier: interpola il primo e l'ultimo punto ed è tangente al primo e all'ultimo segmento del poligono di controllo.</a:t>
            </a:r>
            <a:endParaRPr/>
          </a:p>
        </p:txBody>
      </p:sp>
      <p:pic>
        <p:nvPicPr>
          <p:cNvPr descr="&lt;math xmlns=&quot;http://www.w3.org/1998/Math/MathML&quot;&gt;&lt;mi&gt;C&lt;/mi&gt;&lt;mo&gt;(&lt;/mo&gt;&lt;mi&gt;u&lt;/mi&gt;&lt;mo&gt;)&lt;/mo&gt;&lt;mo&gt;=&lt;/mo&gt;&lt;munderover&gt;&lt;mo&gt;&amp;#x2211;&lt;/mo&gt;&lt;mrow&gt;&lt;mi&gt;i&lt;/mi&gt;&lt;mo&gt;=&lt;/mo&gt;&lt;mn&gt;0&lt;/mn&gt;&lt;/mrow&gt;&lt;mi&gt;n&lt;/mi&gt;&lt;/munderover&gt;&lt;msub&gt;&lt;mi&gt;R&lt;/mi&gt;&lt;mrow&gt;&lt;mi&gt;i&lt;/mi&gt;&lt;mo&gt;,&lt;/mo&gt;&lt;mi&gt;p&lt;/mi&gt;&lt;/mrow&gt;&lt;/msub&gt;&lt;mo&gt;(&lt;/mo&gt;&lt;mi&gt;u&lt;/mi&gt;&lt;mo&gt;)&lt;/mo&gt;&lt;msub&gt;&lt;mi&gt;P&lt;/mi&gt;&lt;mi&gt;i&lt;/mi&gt;&lt;/msub&gt;&lt;mo&gt;,&lt;/mo&gt;&lt;mo&gt;&amp;#xA0;&lt;/mo&gt;&lt;mi&gt;d&lt;/mi&gt;&lt;mi&gt;o&lt;/mi&gt;&lt;mi&gt;v&lt;/mi&gt;&lt;mi&gt;e&lt;/mi&gt;&lt;mo&gt;&amp;#xA0;&lt;/mo&gt;&lt;msub&gt;&lt;mi&gt;R&lt;/mi&gt;&lt;mrow&gt;&lt;mi&gt;i&lt;/mi&gt;&lt;mo&gt;,&lt;/mo&gt;&lt;mi&gt;p&lt;/mi&gt;&lt;/mrow&gt;&lt;/msub&gt;&lt;mo&gt;(&lt;/mo&gt;&lt;mi&gt;u&lt;/mi&gt;&lt;mo&gt;)&lt;/mo&gt;&lt;mo&gt;=&lt;/mo&gt;&lt;mfrac&gt;&lt;mrow&gt;&lt;msub&gt;&lt;mi&gt;N&lt;/mi&gt;&lt;mrow&gt;&lt;mi&gt;i&lt;/mi&gt;&lt;mo&gt;,&lt;/mo&gt;&lt;mi&gt;p&lt;/mi&gt;&lt;/mrow&gt;&lt;/msub&gt;&lt;mo&gt;(&lt;/mo&gt;&lt;mi&gt;u&lt;/mi&gt;&lt;mo&gt;)&lt;/mo&gt;&lt;mo&gt;&amp;#xB7;&lt;/mo&gt;&lt;msub&gt;&lt;mi&gt;w&lt;/mi&gt;&lt;mi&gt;i&lt;/mi&gt;&lt;/msub&gt;&lt;/mrow&gt;&lt;mrow&gt;&lt;msubsup&gt;&lt;mo&gt;&amp;#x2211;&lt;/mo&gt;&lt;mrow&gt;&lt;mi&gt;j&lt;/mi&gt;&lt;mo&gt;=&lt;/mo&gt;&lt;mn&gt;0&lt;/mn&gt;&lt;/mrow&gt;&lt;mi&gt;n&lt;/mi&gt;&lt;/msubsup&gt;&lt;msub&gt;&lt;mi&gt;N&lt;/mi&gt;&lt;mrow&gt;&lt;mi&gt;j&lt;/mi&gt;&lt;mo&gt;,&lt;/mo&gt;&lt;mi&gt;p&lt;/mi&gt;&lt;/mrow&gt;&lt;/msub&gt;&lt;mo&gt;(&lt;/mo&gt;&lt;mi&gt;u&lt;/mi&gt;&lt;mo&gt;)&lt;/mo&gt;&lt;mo&gt;&amp;#xB7;&lt;/mo&gt;&lt;msub&gt;&lt;mi&gt;w&lt;/mi&gt;&lt;mi&gt;j&lt;/mi&gt;&lt;/msub&gt;&lt;/mrow&gt;&lt;/mfrac&gt;&lt;/math&gt;" id="153" name="Google Shape;153;p21" title="C left parenthesis u right parenthesis equals sum from i equals 0 to n of R subscript i comma p end subscript left parenthesis u right parenthesis P subscript i comma space d o v e space R subscript i comma p end subscript left parenthesis u right parenthesis equals fraction numerator N subscript i comma p end subscript left parenthesis u right parenthesis times w subscript i over denominator sum subscript j equals 0 end subscript superscript n N subscript j comma p end subscript left parenthesis u right parenthesis times w subscript j end fraction"/>
          <p:cNvPicPr preferRelativeResize="0"/>
          <p:nvPr/>
        </p:nvPicPr>
        <p:blipFill rotWithShape="1">
          <a:blip r:embed="rId4">
            <a:alphaModFix/>
          </a:blip>
          <a:srcRect b="0" l="47676" r="0" t="0"/>
          <a:stretch/>
        </p:blipFill>
        <p:spPr>
          <a:xfrm>
            <a:off x="3143424" y="2986950"/>
            <a:ext cx="2272573" cy="6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802800" y="2411375"/>
            <a:ext cx="7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La funzione R</a:t>
            </a:r>
            <a:r>
              <a:rPr baseline="-25000" lang="it">
                <a:solidFill>
                  <a:schemeClr val="dk1"/>
                </a:solidFill>
              </a:rPr>
              <a:t>i,p</a:t>
            </a:r>
            <a:r>
              <a:rPr lang="it">
                <a:solidFill>
                  <a:schemeClr val="dk1"/>
                </a:solidFill>
              </a:rPr>
              <a:t>(u) rappresenta la funzione di base della curva NURBS ed è definita come: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568700" y="153300"/>
            <a:ext cx="6006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300"/>
              <a:t>NURBS (</a:t>
            </a:r>
            <a:r>
              <a:rPr b="1" i="1" lang="it" sz="2300"/>
              <a:t>Non Uniform Rational B-Spline</a:t>
            </a:r>
            <a:r>
              <a:rPr b="1" lang="it" sz="2300"/>
              <a:t>)</a:t>
            </a:r>
            <a:endParaRPr b="1"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